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9">
          <p15:clr>
            <a:srgbClr val="000000"/>
          </p15:clr>
        </p15:guide>
        <p15:guide id="2" pos="2879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3" roundtripDataSignature="AMtx7mhrOGzl4AcnL1hD/vrai0gnxQm+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5A97154-45F8-4E18-98EC-B88A46DA56CD}">
  <a:tblStyle styleId="{45A97154-45F8-4E18-98EC-B88A46DA56C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B"/>
          </a:solidFill>
        </a:fill>
      </a:tcStyle>
    </a:wholeTbl>
    <a:band1H>
      <a:tcTxStyle b="off" i="off"/>
      <a:tcStyle>
        <a:fill>
          <a:solidFill>
            <a:srgbClr val="CBCCD5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BCCD5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9" orient="horz"/>
        <p:guide pos="287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oleObject" Target="file:///C:\Users\qnfgh\Downloads\Gantt_Chart_Schedul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[Gantt_Chart_Scheduler.xlsx]Weekly!$D$2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c:spPr>
          <c:invertIfNegative val="0"/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[Gantt_Chart_Scheduler.xlsx]Weekly!$D$3:$D$16</c:f>
              <c:numCache>
                <c:formatCode>m/d/yyyy</c:formatCode>
                <c:ptCount val="14"/>
                <c:pt idx="0">
                  <c:v>43755</c:v>
                </c:pt>
                <c:pt idx="1">
                  <c:v>43755</c:v>
                </c:pt>
                <c:pt idx="2">
                  <c:v>43756</c:v>
                </c:pt>
                <c:pt idx="3">
                  <c:v>43756</c:v>
                </c:pt>
                <c:pt idx="4">
                  <c:v>43756</c:v>
                </c:pt>
                <c:pt idx="5">
                  <c:v>43756</c:v>
                </c:pt>
                <c:pt idx="6">
                  <c:v>43763</c:v>
                </c:pt>
                <c:pt idx="7">
                  <c:v>43765</c:v>
                </c:pt>
                <c:pt idx="8">
                  <c:v>43766</c:v>
                </c:pt>
                <c:pt idx="9">
                  <c:v>43766</c:v>
                </c:pt>
                <c:pt idx="10">
                  <c:v>43766</c:v>
                </c:pt>
                <c:pt idx="11">
                  <c:v>43766</c:v>
                </c:pt>
                <c:pt idx="12">
                  <c:v>43772</c:v>
                </c:pt>
                <c:pt idx="13">
                  <c:v>43773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56-4F21-A33B-D8A0DE3F959D}"/>
            </c:ext>
          </c:extLst>
        </c:ser>
        <c:ser>
          <c:idx val="1"/>
          <c:order val="1"/>
          <c:tx>
            <c:strRef>
              <c:f>[Gantt_Chart_Scheduler.xlsx]Weekly!$F$2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prstClr val="black"/>
              </a:solidFill>
            </a:ln>
          </c:spPr>
          <c:invertIfNegative val="0"/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[Gantt_Chart_Scheduler.xlsx]Weekly!$F$3:$F$16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2</c:v>
                </c:pt>
                <c:pt idx="7">
                  <c:v>1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6</c:v>
                </c:pt>
                <c:pt idx="12">
                  <c:v>2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56-4F21-A33B-D8A0DE3F959D}"/>
            </c:ext>
          </c:extLst>
        </c:ser>
        <c:ser>
          <c:idx val="7"/>
          <c:order val="2"/>
          <c:tx>
            <c:strRef>
              <c:f>[Gantt_Chart_Scheduler.xlsx]Weekly!$C$2</c:f>
              <c:strCache>
                <c:ptCount val="1"/>
                <c:pt idx="0">
                  <c:v>현황</c:v>
                </c:pt>
              </c:strCache>
            </c:strRef>
          </c:tx>
          <c:spPr>
            <a:noFill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Arial Narrow" pitchFamily="34" charset="0"/>
                    <a:cs typeface="Arial" pitchFamily="34" charset="0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[Gantt_Chart_Scheduler.xlsx]Weekly!$C$3:$C$16</c:f>
              <c:numCache>
                <c:formatCode>0%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56-4F21-A33B-D8A0DE3F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100"/>
        <c:axId val="187090048"/>
        <c:axId val="187342848"/>
      </c:barChart>
      <c:catAx>
        <c:axId val="187090048"/>
        <c:scaling>
          <c:orientation val="maxMin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87342848"/>
        <c:crosses val="autoZero"/>
        <c:auto val="1"/>
        <c:lblAlgn val="ctr"/>
        <c:lblOffset val="100"/>
        <c:noMultiLvlLbl val="0"/>
      </c:catAx>
      <c:valAx>
        <c:axId val="187342848"/>
        <c:scaling>
          <c:orientation val="minMax"/>
          <c:max val="43774"/>
          <c:min val="43755"/>
        </c:scaling>
        <c:delete val="0"/>
        <c:axPos val="t"/>
        <c:majorGridlines/>
        <c:numFmt formatCode="m&quot;/&quot;d;@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87090048"/>
        <c:crosses val="autoZero"/>
        <c:crossBetween val="between"/>
        <c:majorUnit val="7"/>
      </c:valAx>
    </c:plotArea>
    <c:legend>
      <c:legendPos val="b"/>
      <c:legendEntry>
        <c:idx val="2"/>
        <c:delete val="1"/>
      </c:legendEntry>
      <c:layout/>
      <c:overlay val="0"/>
      <c:txPr>
        <a:bodyPr/>
        <a:lstStyle/>
        <a:p>
          <a:pPr>
            <a:defRPr>
              <a:latin typeface="가는각진제목체" pitchFamily="18" charset="-127"/>
              <a:ea typeface="가는각진제목체" pitchFamily="18" charset="-127"/>
            </a:defRPr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3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8" name="Google Shape;78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7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3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3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1" name="Google Shape;41;p4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4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1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50" name="Google Shape;50;p4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1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1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1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43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4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9" name="Google Shape;69;p4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4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Holiday</a:t>
            </a:r>
            <a:endParaRPr/>
          </a:p>
        </p:txBody>
      </p:sp>
      <p:sp>
        <p:nvSpPr>
          <p:cNvPr id="84" name="Google Shape;84;p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ko"/>
              <a:t>펜션 예약 페이지</a:t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4451985" y="2387917"/>
            <a:ext cx="240030" cy="367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410000"/>
            <a:ext cx="8520600" cy="397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Database 설계</a:t>
            </a:r>
            <a:br>
              <a:rPr lang="ko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개발환경</a:t>
            </a:r>
            <a:endParaRPr/>
          </a:p>
        </p:txBody>
      </p:sp>
      <p:sp>
        <p:nvSpPr>
          <p:cNvPr id="172" name="Google Shape;172;p26"/>
          <p:cNvSpPr txBox="1"/>
          <p:nvPr>
            <p:ph idx="2" type="body"/>
          </p:nvPr>
        </p:nvSpPr>
        <p:spPr>
          <a:xfrm>
            <a:off x="5046180" y="297181"/>
            <a:ext cx="36711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700"/>
              <a:t>OS	-	 WINDOW 7		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700"/>
              <a:t>Server	-	 Tomcat8.5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700"/>
              <a:t>DBMS	-	 Oracle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700"/>
              <a:t>개발언어 -	JAVA, JSP, JavaScript,</a:t>
            </a:r>
            <a:br>
              <a:rPr lang="ko" sz="1700"/>
            </a:br>
            <a:r>
              <a:rPr lang="ko" sz="1700"/>
              <a:t>			 SQL, HTML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" sz="1700"/>
              <a:t>개발 Tool -	Eclipse, SQL, 	</a:t>
            </a:r>
            <a:br>
              <a:rPr lang="ko" sz="1700"/>
            </a:br>
            <a:r>
              <a:rPr lang="ko" sz="1700"/>
              <a:t>			SQL Tools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구현 코드 (카카오 API)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177" y="1181834"/>
            <a:ext cx="8161020" cy="366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4451985" y="2387917"/>
            <a:ext cx="240030" cy="367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381113" y="2018685"/>
            <a:ext cx="1997177" cy="29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appkey 코드값 입력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2677241" y="2715136"/>
            <a:ext cx="553065" cy="298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위도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3476113" y="2704895"/>
            <a:ext cx="604274" cy="29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경도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 flipH="1" rot="10800000">
            <a:off x="679231" y="2868765"/>
            <a:ext cx="614515" cy="20483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27"/>
          <p:cNvSpPr txBox="1"/>
          <p:nvPr/>
        </p:nvSpPr>
        <p:spPr>
          <a:xfrm>
            <a:off x="1322061" y="2863870"/>
            <a:ext cx="1384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지도 확대 레벨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5518962" y="3856518"/>
            <a:ext cx="2447703" cy="513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지도에 표시할 위치 주소를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addressSearch 값에 넣기.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구현 코드 (예약 Calendar)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328" y="1072804"/>
            <a:ext cx="7431344" cy="376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게시글 보기 </a:t>
            </a:r>
            <a:r>
              <a:rPr lang="ko" sz="1500">
                <a:solidFill>
                  <a:schemeClr val="dk1"/>
                </a:solidFill>
              </a:rPr>
              <a:t>시스템 주요 코드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38629" l="4230" r="48059" t="21270"/>
          <a:stretch/>
        </p:blipFill>
        <p:spPr>
          <a:xfrm>
            <a:off x="345250" y="743175"/>
            <a:ext cx="8169398" cy="386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95250">
              <a:srgbClr val="000000">
                <a:alpha val="49803"/>
              </a:srgbClr>
            </a:outerShdw>
          </a:effectLst>
        </p:spPr>
      </p:pic>
      <p:sp>
        <p:nvSpPr>
          <p:cNvPr id="198" name="Google Shape;198;p29"/>
          <p:cNvSpPr txBox="1"/>
          <p:nvPr/>
        </p:nvSpPr>
        <p:spPr>
          <a:xfrm>
            <a:off x="4783273" y="1959575"/>
            <a:ext cx="36381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게시글 번호를 가져와서 작성한 내용을 보여줌</a:t>
            </a:r>
            <a:endParaRPr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 String imagefile : 첨부파일 저장경로. </a:t>
            </a:r>
            <a:endParaRPr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	DB에 넣기 위해 만들어둠</a:t>
            </a:r>
            <a:endParaRPr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 vo.s</a:t>
            </a:r>
            <a:r>
              <a:rPr i="0" lang="ko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etFilename : 경로명 / 파일명</a:t>
            </a:r>
            <a:r>
              <a:rPr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   가운데에 슬러쉬를 넣어서 DB에 저장됨</a:t>
            </a:r>
            <a:endParaRPr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게시글 목록 </a:t>
            </a:r>
            <a:r>
              <a:rPr lang="ko" sz="1800">
                <a:solidFill>
                  <a:schemeClr val="dk1"/>
                </a:solidFill>
              </a:rPr>
              <a:t>시스템 주요 코드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34270" l="4850" r="29419" t="15680"/>
          <a:stretch/>
        </p:blipFill>
        <p:spPr>
          <a:xfrm>
            <a:off x="346675" y="782175"/>
            <a:ext cx="8482325" cy="3632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95250">
              <a:srgbClr val="000000">
                <a:alpha val="49803"/>
              </a:srgbClr>
            </a:outerShdw>
          </a:effectLst>
        </p:spPr>
      </p:pic>
      <p:sp>
        <p:nvSpPr>
          <p:cNvPr id="205" name="Google Shape;205;p30"/>
          <p:cNvSpPr txBox="1"/>
          <p:nvPr/>
        </p:nvSpPr>
        <p:spPr>
          <a:xfrm>
            <a:off x="4483900" y="2584000"/>
            <a:ext cx="4245000" cy="16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게시글 수를 가져와서 게시판 목록에 나타내줌.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 sql문 : rownum을 활용해서 최신글이 상단,   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            1page에 나타낼 수 있도록 작성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 setInt :  startRow, endRow는 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   각각 페이지 시작번호와 끝번호를 나타냄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댓글 목록 (여러개 보기) </a:t>
            </a:r>
            <a:r>
              <a:rPr lang="ko" sz="1800">
                <a:solidFill>
                  <a:schemeClr val="dk1"/>
                </a:solidFill>
              </a:rPr>
              <a:t>시스템 주요 코드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36180" l="4950" r="23370" t="33010"/>
          <a:stretch/>
        </p:blipFill>
        <p:spPr>
          <a:xfrm>
            <a:off x="311700" y="884375"/>
            <a:ext cx="8368051" cy="2023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95250">
              <a:srgbClr val="000000">
                <a:alpha val="49803"/>
              </a:srgbClr>
            </a:outerShdw>
          </a:effectLst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14980" l="3780" r="38269" t="66230"/>
          <a:stretch/>
        </p:blipFill>
        <p:spPr>
          <a:xfrm>
            <a:off x="311700" y="3155325"/>
            <a:ext cx="8368051" cy="1526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95250">
              <a:srgbClr val="000000">
                <a:alpha val="49803"/>
              </a:srgbClr>
            </a:outerShdw>
          </a:effectLst>
        </p:spPr>
      </p:pic>
      <p:sp>
        <p:nvSpPr>
          <p:cNvPr id="213" name="Google Shape;213;p31"/>
          <p:cNvSpPr txBox="1"/>
          <p:nvPr/>
        </p:nvSpPr>
        <p:spPr>
          <a:xfrm>
            <a:off x="5282250" y="884375"/>
            <a:ext cx="339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게시판 view JSP 파일 하단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-댓글 리스트는 따로 만들어서 include 시킴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5358450" y="3170375"/>
            <a:ext cx="339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-댓글 리스트 파일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댓글 목록 (여러개 보기) </a:t>
            </a:r>
            <a:r>
              <a:rPr lang="ko" sz="1800">
                <a:solidFill>
                  <a:schemeClr val="dk1"/>
                </a:solidFill>
              </a:rPr>
              <a:t>시스템 주요 코드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46650" l="5149" r="50009" t="15510"/>
          <a:stretch/>
        </p:blipFill>
        <p:spPr>
          <a:xfrm>
            <a:off x="311700" y="827500"/>
            <a:ext cx="8078074" cy="383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95250">
              <a:srgbClr val="000000">
                <a:alpha val="49803"/>
              </a:srgbClr>
            </a:outerShdw>
          </a:effectLst>
        </p:spPr>
      </p:pic>
      <p:sp>
        <p:nvSpPr>
          <p:cNvPr id="221" name="Google Shape;221;p32"/>
          <p:cNvSpPr txBox="1"/>
          <p:nvPr/>
        </p:nvSpPr>
        <p:spPr>
          <a:xfrm>
            <a:off x="4690650" y="2520100"/>
            <a:ext cx="36381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댓글을 최신 댓글 순으로 여러개 나타내줌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 댓글을 여러개 담아와야 하기 때문에 List를 사용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- Sql : 게시글 번호로 댓글을 가져옴</a:t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460949" y="1886533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작품시연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/>
        </p:nvSpPr>
        <p:spPr>
          <a:xfrm>
            <a:off x="6879900" y="169164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display/header.jsp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1.로그인 및 회원가입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- login/login.jsp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- </a:t>
            </a: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login/join.jsp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2.네비게이션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펜션소개 - wayToCome.jsp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방소개 - room.jsp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부대시설 - amenities.jsp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관광지 - facility.jsp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예약 - reserv.jsp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게시판 - board.jsp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3.출력될공간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메인은 슬라이드 처리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main_slide.jsp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426720"/>
            <a:ext cx="6004560" cy="439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311700" y="231922"/>
            <a:ext cx="8520600" cy="8897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ko" sz="4800"/>
              <a:t>목차</a:t>
            </a:r>
            <a:endParaRPr sz="4800"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311700" y="1278987"/>
            <a:ext cx="8520600" cy="3311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주제선정</a:t>
            </a:r>
            <a:endParaRPr sz="2500"/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구현목표</a:t>
            </a:r>
            <a:endParaRPr sz="2500"/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기능 구현</a:t>
            </a:r>
            <a:endParaRPr sz="2500"/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개발환경</a:t>
            </a:r>
            <a:endParaRPr sz="2500"/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스토리보드</a:t>
            </a:r>
            <a:endParaRPr sz="2500"/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주요코드</a:t>
            </a:r>
            <a:endParaRPr sz="2500"/>
          </a:p>
          <a:p>
            <a:pPr indent="-3873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작품시연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6568824" y="1753099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login/login.jsp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login/join.jsp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1.로그인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- login/login.jsp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loginPro.jsp에서 유효성검사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카카오, 네이버  API 적용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2.로그인 클릭시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후 header.jsp로 이동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회원가입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- login/join.jsp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회원가입후 main.jsp창에서 로그인버튼 클릭하면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header.jsp로 이동.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-joinPro.jsp에서 유효성검사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정보입력 후 회원가입 버튼 클릭</a:t>
            </a:r>
            <a:r>
              <a:rPr b="0" i="0" lang="ko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6416424" cy="402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51154"/>
            <a:ext cx="6416424" cy="384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/>
        </p:nvSpPr>
        <p:spPr>
          <a:xfrm>
            <a:off x="6637405" y="197358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display/wayToCome.jsp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1.오시는길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wayToCome.jsp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카카오맵 api적용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facility 테이블에서 가져온 데이터를 출력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15" y="304800"/>
            <a:ext cx="613734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/>
        </p:nvSpPr>
        <p:spPr>
          <a:xfrm>
            <a:off x="6690745" y="1930606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display/room01.jsp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방소개클릭시 각 방페이지 표시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해당방 페이지로 이동함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방정보를 facility 테이블에서 name컬럼이 ‘방소개’ 인것만 출력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851" y="223726"/>
            <a:ext cx="5946029" cy="47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/>
        </p:nvSpPr>
        <p:spPr>
          <a:xfrm>
            <a:off x="6492625" y="210312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display/amenities.jsp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부대시설클릭시 부대시설페이지 표시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해당방 페이지로 이동함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방정보를 facility 테이블에서 name컬럼이 ‘부대시설’ 인것만 출력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사진도 가져옴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40" y="152400"/>
            <a:ext cx="6011040" cy="463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/>
          <p:nvPr/>
        </p:nvSpPr>
        <p:spPr>
          <a:xfrm>
            <a:off x="6370320" y="217170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display/facility.jsp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관광지클릭시 관광지페이지 표시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해당방 페이지로 이동함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방정보를 facility 테이블에서 name컬럼이 ‘관광지’ 인것만 출력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사진도 가져옴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75" y="228600"/>
            <a:ext cx="607344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/>
          <p:nvPr/>
        </p:nvSpPr>
        <p:spPr>
          <a:xfrm>
            <a:off x="6583680" y="153924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booking/bookingReal_02.jsp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로그인시만 접근 가능한페이지</a:t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예약클릭시 실시간예약페이지를 인클루드</a:t>
            </a: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당일전날은 예약종료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당일부터 60일까지만 예약가능 활성화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 - 전달이동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- 다음달이동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예약가능일경우에만 클릭가능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예약하기페이지(bookingCal.jsp)로 날짜데이터를 넘김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" y="525780"/>
            <a:ext cx="6362700" cy="435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/>
        </p:nvSpPr>
        <p:spPr>
          <a:xfrm>
            <a:off x="6797425" y="143256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booking/bookingCal.jsp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로그인시만 접근 가능한페이지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예약가능일 경우에만 checkbox활성화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숙박일수를 선택할수 있음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인원선택가능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기준인원초과시 초과인원수 만큼 추가요금 부과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클릭한날짜 bold처리함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39140"/>
            <a:ext cx="6568825" cy="395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/>
          <p:nvPr/>
        </p:nvSpPr>
        <p:spPr>
          <a:xfrm>
            <a:off x="6560819" y="1968309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booking/bookingCheck.jsp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로그인시만 접근 가능한페이지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아이디로 예약한 내용을 확인할수 있음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테이블에서 로그인아이디 검색한데이터를 모두 출력해줌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예약취소 버튼 클릭시 모든 예약이 예약취소중상태로 변경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관리자가 확인후 예약데이터를 삭제해야함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" y="1089660"/>
            <a:ext cx="6004559" cy="3604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6289653" y="1802513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board/noticeList.jsp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로그인시만 접근 가능한페이지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클릭시 공지사항페이지를 메인페이지에 인클루드 시킴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글쓰기페이지로 이동 -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noticeWriteForm.jsp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관리자아이디가 아닐경우 페이지 이동불가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클릭시 게시글 확인가능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noticeView.jsp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77" y="1074420"/>
            <a:ext cx="5992776" cy="36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/>
        </p:nvSpPr>
        <p:spPr>
          <a:xfrm>
            <a:off x="6556125" y="185166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board/boardList.jsp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로그인시만 접근 가능한페이지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클릭시 문의사항페이지를 메인페이지에 인클루드 시킴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글쓰기페이지로 이동 -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boardWriteForm.jsp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클릭시 페이지이동 - boardView.jsp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25" y="152400"/>
            <a:ext cx="6365100" cy="46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/>
        </p:nvSpPr>
        <p:spPr>
          <a:xfrm>
            <a:off x="191025" y="2830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주제선정</a:t>
            </a:r>
            <a:endParaRPr/>
          </a:p>
        </p:txBody>
      </p:sp>
      <p:sp>
        <p:nvSpPr>
          <p:cNvPr id="97" name="Google Shape;97;p3"/>
          <p:cNvSpPr txBox="1"/>
          <p:nvPr>
            <p:ph idx="1" type="subTitle"/>
          </p:nvPr>
        </p:nvSpPr>
        <p:spPr>
          <a:xfrm>
            <a:off x="570300" y="2769000"/>
            <a:ext cx="35478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/>
              <a:t>펜션 예약 사이트 구현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/>
              <a:t>관리자가 수정 할 수 있는 홈페이지 구현</a:t>
            </a:r>
            <a:endParaRPr/>
          </a:p>
        </p:txBody>
      </p:sp>
      <p:sp>
        <p:nvSpPr>
          <p:cNvPr id="98" name="Google Shape;98;p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/>
              <a:t>홈페이지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ko"/>
              <a:t>관리자 페이지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/>
          <p:nvPr/>
        </p:nvSpPr>
        <p:spPr>
          <a:xfrm>
            <a:off x="6660264" y="207677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board/boardList.jsp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boardlist.jsp ③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내용 작성 후 확인버튼 클릭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" y="800100"/>
            <a:ext cx="6416424" cy="384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/>
        </p:nvSpPr>
        <p:spPr>
          <a:xfrm>
            <a:off x="6584065" y="1760220"/>
            <a:ext cx="22641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board/boardList.jsp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수정하기 페이지로 이동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boardmodify.jsp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글쓰기페이지로 이동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boarddelete.jsp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댓글작성후 비밀번호 입력후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 클릭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37" y="415290"/>
            <a:ext cx="5076443" cy="43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460949" y="147666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느낀점</a:t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460950" y="1230415"/>
            <a:ext cx="8222100" cy="3663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Roboto"/>
              <a:buNone/>
            </a:pP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구성원 소개 : 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권병준, </a:t>
            </a: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신지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연</a:t>
            </a: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안동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규, 하동민</a:t>
            </a: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느낀점 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웹페이지가 혼자서 만들기엔 시간이 오래 걸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리고, </a:t>
            </a:r>
            <a:b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스케일이 크다는걸 느꼈다.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프로젝트 진행하는데 </a:t>
            </a: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구성원들끼리 역할분담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 수월하게 되어 </a:t>
            </a:r>
            <a:b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진행이 큰 마찰 없이 매끄럽게 된 것 같다.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결론 </a:t>
            </a:r>
            <a:r>
              <a:rPr lang="ko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ko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“좋 았 다.”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구현목표	</a:t>
            </a:r>
            <a:endParaRPr/>
          </a:p>
        </p:txBody>
      </p:sp>
      <p:grpSp>
        <p:nvGrpSpPr>
          <p:cNvPr id="104" name="Google Shape;104;p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5" name="Google Shape;105;p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lt1"/>
                </a:solidFill>
              </a:rPr>
              <a:t>펜션 예약 페이지 구현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로그인</a:t>
            </a:r>
            <a:endParaRPr sz="1600"/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/>
              <a:t>2. 펜션 정보제공 페이지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/>
              <a:t>3. 게시판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/>
              <a:t>4. 예약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grpSp>
        <p:nvGrpSpPr>
          <p:cNvPr id="109" name="Google Shape;109;p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0" name="Google Shape;110;p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lt1"/>
                </a:solidFill>
              </a:rPr>
              <a:t>관리자 페이지 구현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600"/>
              <a:t>사용자 정보 관리</a:t>
            </a:r>
            <a:endParaRPr sz="1600"/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600"/>
              <a:t>재무 관리</a:t>
            </a:r>
            <a:endParaRPr sz="1600"/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600"/>
              <a:t>게시판 관리</a:t>
            </a:r>
            <a:endParaRPr sz="1600"/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600"/>
              <a:t>예약 관리</a:t>
            </a:r>
            <a:endParaRPr sz="1600"/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grpSp>
        <p:nvGrpSpPr>
          <p:cNvPr id="114" name="Google Shape;114;p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5" name="Google Shape;115;p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4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lt1"/>
                </a:solidFill>
              </a:rPr>
              <a:t>편리성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/>
              <a:t>1. 로그인 API를 이용한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/>
              <a:t>     간편한 가입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/>
              <a:t>2. 자동로그인을 통한</a:t>
            </a:r>
            <a:r>
              <a:rPr lang="ko" sz="1600"/>
              <a:t>  </a:t>
            </a:r>
            <a:br>
              <a:rPr lang="ko" sz="1600"/>
            </a:br>
            <a:r>
              <a:rPr lang="ko" sz="1600"/>
              <a:t>    </a:t>
            </a:r>
            <a:r>
              <a:rPr lang="ko" sz="1600"/>
              <a:t>로그인 과정 생략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" sz="1600"/>
              <a:t>3. 관리자가 한눈에 </a:t>
            </a:r>
            <a:br>
              <a:rPr lang="ko" sz="1600"/>
            </a:br>
            <a:r>
              <a:rPr lang="ko" sz="1600"/>
              <a:t>     홈페이지 상태를 </a:t>
            </a:r>
            <a:br>
              <a:rPr lang="ko" sz="1600"/>
            </a:br>
            <a:r>
              <a:rPr lang="ko" sz="1600"/>
              <a:t>     확인 할 수 있는 </a:t>
            </a:r>
            <a:br>
              <a:rPr lang="ko" sz="1600"/>
            </a:br>
            <a:r>
              <a:rPr lang="ko" sz="1600"/>
              <a:t>     관리자 페이지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17128" l="2278" r="64449" t="24270"/>
          <a:stretch/>
        </p:blipFill>
        <p:spPr>
          <a:xfrm>
            <a:off x="4396668" y="786375"/>
            <a:ext cx="3813533" cy="4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4">
            <a:alphaModFix/>
          </a:blip>
          <a:srcRect b="42239" l="2392" r="64336" t="26260"/>
          <a:stretch/>
        </p:blipFill>
        <p:spPr>
          <a:xfrm>
            <a:off x="374975" y="786375"/>
            <a:ext cx="3813533" cy="215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4294967295"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>
                <a:solidFill>
                  <a:schemeClr val="dk1"/>
                </a:solidFill>
              </a:rPr>
              <a:t>요구사항 정의서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프로젝트 일정</a:t>
            </a:r>
            <a:endParaRPr/>
          </a:p>
        </p:txBody>
      </p:sp>
      <p:graphicFrame>
        <p:nvGraphicFramePr>
          <p:cNvPr id="131" name="Google Shape;131;p5"/>
          <p:cNvGraphicFramePr/>
          <p:nvPr/>
        </p:nvGraphicFramePr>
        <p:xfrm>
          <a:off x="4212051" y="1196675"/>
          <a:ext cx="5081100" cy="324810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132" name="Google Shape;132;p5"/>
          <p:cNvGraphicFramePr/>
          <p:nvPr/>
        </p:nvGraphicFramePr>
        <p:xfrm>
          <a:off x="213550" y="12241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{45A97154-45F8-4E18-98EC-B88A46DA56CD}</a:tableStyleId>
              </a:tblPr>
              <a:tblGrid>
                <a:gridCol w="662950"/>
                <a:gridCol w="497175"/>
                <a:gridCol w="382850"/>
                <a:gridCol w="828675"/>
                <a:gridCol w="828675"/>
                <a:gridCol w="682425"/>
              </a:tblGrid>
              <a:tr h="1406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작업목록</a:t>
                      </a:r>
                      <a:endParaRPr b="0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실행</a:t>
                      </a:r>
                      <a:endParaRPr b="0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</a:tr>
              <a:tr h="14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Category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Tasks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현황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시작일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종료일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기간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 anchor="ctr"/>
                </a:tc>
              </a:tr>
              <a:tr h="261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계획 및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분석</a:t>
                      </a:r>
                      <a:endParaRPr sz="800"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아이디어 계획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8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일정 계획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26172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sz="800"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로그인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8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펜션 정보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8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예약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0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게시판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2019-10-18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6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388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유저 페이지 병합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0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오류 수정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2019-10-27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26172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sz="800"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재무관리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0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예약관리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261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사용자 관리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261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페이지 관리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2019-10-28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6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8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병합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148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오류 수정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100%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2019-11-05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/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52951" l="2343" r="39637" t="20613"/>
          <a:stretch/>
        </p:blipFill>
        <p:spPr>
          <a:xfrm>
            <a:off x="906900" y="1476125"/>
            <a:ext cx="7873450" cy="20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874900" y="3699950"/>
            <a:ext cx="82767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비고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46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ismanager : 유저 false / 관리자 : true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46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login_how : 일반 0 / 구글 1 / facebook 2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7"/>
          <p:cNvSpPr txBox="1"/>
          <p:nvPr>
            <p:ph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3000"/>
              <a:t>테이블 정의서</a:t>
            </a:r>
            <a:endParaRPr sz="3000"/>
          </a:p>
        </p:txBody>
      </p:sp>
      <p:sp>
        <p:nvSpPr>
          <p:cNvPr id="140" name="Google Shape;140;p7"/>
          <p:cNvSpPr txBox="1"/>
          <p:nvPr>
            <p:ph type="title"/>
          </p:nvPr>
        </p:nvSpPr>
        <p:spPr>
          <a:xfrm>
            <a:off x="417700" y="958650"/>
            <a:ext cx="4002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500"/>
              <a:buNone/>
            </a:pPr>
            <a:r>
              <a:rPr lang="ko" sz="1500">
                <a:solidFill>
                  <a:schemeClr val="dk1"/>
                </a:solidFill>
              </a:rPr>
              <a:t>1. 회원 정보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3000"/>
              <a:t>테이블 정의서</a:t>
            </a:r>
            <a:endParaRPr sz="3000"/>
          </a:p>
        </p:txBody>
      </p:sp>
      <p:sp>
        <p:nvSpPr>
          <p:cNvPr id="146" name="Google Shape;146;p8"/>
          <p:cNvSpPr txBox="1"/>
          <p:nvPr>
            <p:ph type="title"/>
          </p:nvPr>
        </p:nvSpPr>
        <p:spPr>
          <a:xfrm>
            <a:off x="417700" y="663650"/>
            <a:ext cx="4002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1500">
                <a:solidFill>
                  <a:schemeClr val="dk1"/>
                </a:solidFill>
              </a:rPr>
              <a:t>2.	시설관리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7" name="Google Shape;147;p8"/>
          <p:cNvSpPr txBox="1"/>
          <p:nvPr>
            <p:ph type="title"/>
          </p:nvPr>
        </p:nvSpPr>
        <p:spPr>
          <a:xfrm>
            <a:off x="417600" y="2877900"/>
            <a:ext cx="4002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1500">
                <a:solidFill>
                  <a:schemeClr val="dk1"/>
                </a:solidFill>
              </a:rPr>
              <a:t>3.	예약 정보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31300" l="2340" r="39680" t="37830"/>
          <a:stretch/>
        </p:blipFill>
        <p:spPr>
          <a:xfrm>
            <a:off x="960997" y="1124625"/>
            <a:ext cx="5702851" cy="17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42500" l="2340" r="39640" t="28610"/>
          <a:stretch/>
        </p:blipFill>
        <p:spPr>
          <a:xfrm>
            <a:off x="961000" y="3323525"/>
            <a:ext cx="5702851" cy="15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6892837" y="3389400"/>
            <a:ext cx="18684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*stats : 예약상태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0 = 불가 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1 = 가능 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2 = 완료 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3 = 진행중 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4 = 전화문의</a:t>
            </a:r>
            <a:endParaRPr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18000" l="2340" r="39640" t="48720"/>
          <a:stretch/>
        </p:blipFill>
        <p:spPr>
          <a:xfrm>
            <a:off x="985901" y="1098100"/>
            <a:ext cx="5715773" cy="184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 txBox="1"/>
          <p:nvPr>
            <p:ph type="title"/>
          </p:nvPr>
        </p:nvSpPr>
        <p:spPr>
          <a:xfrm>
            <a:off x="311700" y="1785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3000"/>
              <a:t>테이블 정의서</a:t>
            </a:r>
            <a:endParaRPr sz="3000"/>
          </a:p>
        </p:txBody>
      </p:sp>
      <p:sp>
        <p:nvSpPr>
          <p:cNvPr id="157" name="Google Shape;157;p9"/>
          <p:cNvSpPr txBox="1"/>
          <p:nvPr>
            <p:ph type="title"/>
          </p:nvPr>
        </p:nvSpPr>
        <p:spPr>
          <a:xfrm>
            <a:off x="417700" y="663650"/>
            <a:ext cx="4002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1500">
                <a:solidFill>
                  <a:schemeClr val="dk1"/>
                </a:solidFill>
              </a:rPr>
              <a:t>4.	문의사항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8" name="Google Shape;158;p9"/>
          <p:cNvSpPr txBox="1"/>
          <p:nvPr>
            <p:ph type="title"/>
          </p:nvPr>
        </p:nvSpPr>
        <p:spPr>
          <a:xfrm>
            <a:off x="417600" y="2877900"/>
            <a:ext cx="4002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1500">
                <a:solidFill>
                  <a:schemeClr val="dk1"/>
                </a:solidFill>
              </a:rPr>
              <a:t>5.	댓글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6837275" y="2198050"/>
            <a:ext cx="22611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*notice : 공지 / 문의 구분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0 = 문의사항 </a:t>
            </a:r>
            <a:endParaRPr i="0" sz="13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300" u="none" cap="none" strike="noStrike">
                <a:solidFill>
                  <a:schemeClr val="dk1"/>
                </a:solidFill>
              </a:rPr>
              <a:t>   1 = 공지사항</a:t>
            </a:r>
            <a:endParaRPr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4">
            <a:alphaModFix/>
          </a:blip>
          <a:srcRect b="18159" l="2410" r="39760" t="52959"/>
          <a:stretch/>
        </p:blipFill>
        <p:spPr>
          <a:xfrm>
            <a:off x="985900" y="3347600"/>
            <a:ext cx="5715773" cy="164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